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65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7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93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0965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37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552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68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01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7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5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17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7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89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2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7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3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6E29E3D-672A-42A1-9C64-29A9DBF1EC39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ED0FF4-D86A-4AA9-8620-C14F1AA03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71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  <p:sldLayoutId id="2147484029" r:id="rId12"/>
    <p:sldLayoutId id="2147484030" r:id="rId13"/>
    <p:sldLayoutId id="2147484031" r:id="rId14"/>
    <p:sldLayoutId id="2147484032" r:id="rId15"/>
    <p:sldLayoutId id="2147484033" r:id="rId16"/>
    <p:sldLayoutId id="214748403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85799"/>
            <a:ext cx="9392661" cy="830997"/>
          </a:xfrm>
        </p:spPr>
        <p:txBody>
          <a:bodyPr wrap="square" anchor="t">
            <a:spAutoFit/>
          </a:bodyPr>
          <a:lstStyle/>
          <a:p>
            <a:pPr algn="ctr"/>
            <a:r>
              <a:rPr lang="en-US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Numbers-Numbers-Numbers</a:t>
            </a:r>
            <a:endParaRPr lang="en-US" dirty="0">
              <a:ln w="3175" cmpd="sng"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3120" y="2103120"/>
            <a:ext cx="7924079" cy="1947333"/>
          </a:xfrm>
        </p:spPr>
        <p:txBody>
          <a:bodyPr anchor="ctr" anchorCtr="1">
            <a:normAutofit fontScale="85000" lnSpcReduction="20000"/>
          </a:bodyPr>
          <a:lstStyle/>
          <a:p>
            <a:pPr algn="ctr"/>
            <a:r>
              <a:rPr lang="en-US" sz="3400" dirty="0" smtClean="0"/>
              <a:t>Data Analytics—The Future of Government Investigations and Monitoring</a:t>
            </a:r>
          </a:p>
          <a:p>
            <a:endParaRPr lang="en-US" dirty="0"/>
          </a:p>
          <a:p>
            <a:r>
              <a:rPr lang="en-US" dirty="0" smtClean="0"/>
              <a:t>By:  Michael F. Ruggio</a:t>
            </a:r>
          </a:p>
          <a:p>
            <a:r>
              <a:rPr lang="en-US" dirty="0" smtClean="0"/>
              <a:t>Nelson Mullins Riley &amp; Scarborough LLP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57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57200"/>
            <a:ext cx="8534400" cy="150706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Scope of Problem:</a:t>
            </a:r>
            <a:endParaRPr lang="en-US" sz="4000" dirty="0">
              <a:ln w="3175" cmpd="sng"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28800"/>
            <a:ext cx="9942945" cy="2854036"/>
          </a:xfrm>
        </p:spPr>
        <p:txBody>
          <a:bodyPr spcCol="22860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DOJ recovered $4.7 billion in settlement and judgments in 2016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From 2009 to 2016 – Total recovery is $31.3 billion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Only </a:t>
            </a:r>
            <a:r>
              <a:rPr lang="en-US" sz="2400" u="sng" dirty="0" smtClean="0"/>
              <a:t>7%-10%</a:t>
            </a:r>
            <a:r>
              <a:rPr lang="en-US" sz="2400" dirty="0" smtClean="0"/>
              <a:t> of actual fraud investigated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748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57200"/>
            <a:ext cx="10999788" cy="150706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Health care Industry and Technology</a:t>
            </a:r>
            <a:endParaRPr lang="en-US" sz="4000" dirty="0">
              <a:ln w="3175" cmpd="sng"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62909"/>
            <a:ext cx="8825345" cy="318115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 smtClean="0"/>
              <a:t>Everything has a technology component;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Everything needs to be counted;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Data Collection is critical;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Data Storage is necessary for the future of health care.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37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9631218" cy="150706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Data Analytics is the Solution!!!</a:t>
            </a:r>
            <a:endParaRPr lang="en-US" sz="4000" dirty="0">
              <a:ln w="3175" cmpd="sng"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87417"/>
            <a:ext cx="8534400" cy="243840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Enables entity to track “</a:t>
            </a:r>
            <a:r>
              <a:rPr lang="en-US" sz="2400" u="sng" dirty="0" smtClean="0"/>
              <a:t>everything</a:t>
            </a:r>
            <a:r>
              <a:rPr lang="en-US" sz="2400" dirty="0" smtClean="0"/>
              <a:t>”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400" dirty="0" smtClean="0"/>
              <a:t>usage, waste, efficiency, etc.</a:t>
            </a:r>
          </a:p>
          <a:p>
            <a:pPr>
              <a:spcAft>
                <a:spcPts val="1200"/>
              </a:spcAft>
            </a:pPr>
            <a:r>
              <a:rPr lang="en-US" sz="2400" dirty="0" smtClean="0"/>
              <a:t>Maximization of provider services, etc.</a:t>
            </a:r>
          </a:p>
        </p:txBody>
      </p:sp>
    </p:spTree>
    <p:extLst>
      <p:ext uri="{BB962C8B-B14F-4D97-AF65-F5344CB8AC3E}">
        <p14:creationId xmlns:p14="http://schemas.microsoft.com/office/powerpoint/2010/main" val="313223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57200"/>
            <a:ext cx="9221788" cy="150706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  <a:ea typeface="Adobe Ming Std L" panose="02020300000000000000" pitchFamily="18" charset="-128"/>
                <a:cs typeface="Arial" panose="020B0604020202020204" pitchFamily="34" charset="0"/>
              </a:rPr>
              <a:t>Data Analytics is the Problem!!</a:t>
            </a:r>
            <a:endParaRPr lang="en-US" sz="4000" dirty="0">
              <a:ln w="3175" cmpd="sng">
                <a:solidFill>
                  <a:schemeClr val="tx1">
                    <a:lumMod val="95000"/>
                  </a:schemeClr>
                </a:solidFill>
              </a:ln>
              <a:ea typeface="Adobe Ming Std L" panose="020203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8534400" cy="290021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smtClean="0"/>
              <a:t>Who is watching?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/>
              <a:t>OIG, DOJ, AG, State Agencies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/>
              <a:t>Whistleblowers</a:t>
            </a:r>
          </a:p>
          <a:p>
            <a:pPr lvl="1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000" dirty="0" smtClean="0"/>
              <a:t>Competition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323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57200"/>
            <a:ext cx="9189461" cy="1507067"/>
          </a:xfrm>
        </p:spPr>
        <p:txBody>
          <a:bodyPr/>
          <a:lstStyle/>
          <a:p>
            <a:r>
              <a:rPr lang="en-US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Increased Use of Data Analytics in Criminal HCF Cases</a:t>
            </a:r>
            <a:endParaRPr lang="en-US" dirty="0">
              <a:ln w="3175" cmpd="sng"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799"/>
            <a:ext cx="9444182" cy="4248727"/>
          </a:xfrm>
        </p:spPr>
        <p:txBody>
          <a:bodyPr>
            <a:noAutofit/>
          </a:bodyPr>
          <a:lstStyle/>
          <a:p>
            <a:r>
              <a:rPr lang="en-US" sz="1600" dirty="0" smtClean="0"/>
              <a:t>Significant investment in data analytics resources, tools and personnel</a:t>
            </a:r>
          </a:p>
          <a:p>
            <a:r>
              <a:rPr lang="en-US" sz="1600" dirty="0" smtClean="0"/>
              <a:t>Newly formed fraud section Data Analytics Team; Supports Medicare Strike Force cities (Fraud Section and U.S. Attorneys’ Offices)</a:t>
            </a:r>
          </a:p>
          <a:p>
            <a:r>
              <a:rPr lang="en-US" sz="1600" dirty="0" smtClean="0"/>
              <a:t>HHS-OIG Consolidated Data Analytics Center (CDAC)</a:t>
            </a:r>
          </a:p>
          <a:p>
            <a:r>
              <a:rPr lang="en-US" sz="1600" dirty="0" smtClean="0"/>
              <a:t>Find investigative leads, identify trends and targets, corroborate fraud tips</a:t>
            </a:r>
          </a:p>
          <a:p>
            <a:r>
              <a:rPr lang="en-US" sz="1600" dirty="0" smtClean="0"/>
              <a:t>Access to real-time billing data</a:t>
            </a:r>
          </a:p>
          <a:p>
            <a:r>
              <a:rPr lang="en-US" sz="1600" dirty="0" smtClean="0"/>
              <a:t>Data Analytics Focus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High-risk Providers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Billing outliers (by geographic area, type of service, specialty/peers)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1600" dirty="0" smtClean="0"/>
              <a:t>Correlates providers information with payer information and with patient information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7183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57200"/>
            <a:ext cx="8534400" cy="1507067"/>
          </a:xfrm>
        </p:spPr>
        <p:txBody>
          <a:bodyPr>
            <a:normAutofit/>
          </a:bodyPr>
          <a:lstStyle/>
          <a:p>
            <a:r>
              <a:rPr lang="en-US" sz="4000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Conclusion and Take-</a:t>
            </a:r>
            <a:r>
              <a:rPr lang="en-US" sz="4000" dirty="0" err="1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Aways</a:t>
            </a:r>
            <a:r>
              <a:rPr lang="en-US" sz="4000" dirty="0" smtClean="0">
                <a:ln w="3175" cmpd="sng">
                  <a:solidFill>
                    <a:schemeClr val="tx1">
                      <a:lumMod val="95000"/>
                    </a:schemeClr>
                  </a:solidFill>
                </a:ln>
              </a:rPr>
              <a:t>:</a:t>
            </a:r>
            <a:endParaRPr lang="en-US" sz="4000" dirty="0">
              <a:ln w="3175" cmpd="sng">
                <a:solidFill>
                  <a:schemeClr val="tx1">
                    <a:lumMod val="95000"/>
                  </a:schemeClr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0544"/>
            <a:ext cx="9859818" cy="3519055"/>
          </a:xfrm>
        </p:spPr>
        <p:txBody>
          <a:bodyPr/>
          <a:lstStyle/>
          <a:p>
            <a:r>
              <a:rPr lang="en-US" sz="2400" dirty="0" smtClean="0"/>
              <a:t>The percentage of OIG Fraud and Abuse cases based on data analytics has increased approximately 30%-40% in the last two years; this is only the beginning.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The case will generally be larger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The case will be more difficult to defend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 smtClean="0"/>
              <a:t>The Federal and State regulatory and investigatory authorities are all investing in greater use of </a:t>
            </a:r>
            <a:r>
              <a:rPr lang="en-US" sz="2000" smtClean="0"/>
              <a:t>the technology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69345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</TotalTime>
  <Words>298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Adobe Ming Std L</vt:lpstr>
      <vt:lpstr>Arial</vt:lpstr>
      <vt:lpstr>Century Gothic</vt:lpstr>
      <vt:lpstr>Wingdings</vt:lpstr>
      <vt:lpstr>Wingdings 3</vt:lpstr>
      <vt:lpstr>Slice</vt:lpstr>
      <vt:lpstr>Numbers-Numbers-Numbers</vt:lpstr>
      <vt:lpstr>Scope of Problem:</vt:lpstr>
      <vt:lpstr>Health care Industry and Technology</vt:lpstr>
      <vt:lpstr>Data Analytics is the Solution!!!</vt:lpstr>
      <vt:lpstr>Data Analytics is the Problem!!</vt:lpstr>
      <vt:lpstr>Increased Use of Data Analytics in Criminal HCF Cases</vt:lpstr>
      <vt:lpstr>Conclusion and Take-Aways:</vt:lpstr>
    </vt:vector>
  </TitlesOfParts>
  <Company>NMRS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Numbers-Numbers-Numbers</dc:title>
  <dc:creator>Tracy Stanforth</dc:creator>
  <cp:lastModifiedBy>Tracy Stanforth</cp:lastModifiedBy>
  <cp:revision>9</cp:revision>
  <cp:lastPrinted>2017-10-19T16:15:34Z</cp:lastPrinted>
  <dcterms:created xsi:type="dcterms:W3CDTF">2017-10-19T15:21:03Z</dcterms:created>
  <dcterms:modified xsi:type="dcterms:W3CDTF">2017-10-19T16:23:25Z</dcterms:modified>
</cp:coreProperties>
</file>